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0"/>
  </p:notesMasterIdLst>
  <p:sldIdLst>
    <p:sldId id="256" r:id="rId2"/>
    <p:sldId id="257" r:id="rId3"/>
    <p:sldId id="259" r:id="rId4"/>
    <p:sldId id="264"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e muhia" initials="gm" lastIdx="0" clrIdx="0">
    <p:extLst>
      <p:ext uri="{19B8F6BF-5375-455C-9EA6-DF929625EA0E}">
        <p15:presenceInfo xmlns:p15="http://schemas.microsoft.com/office/powerpoint/2012/main" xmlns="" userId="33d12dadf14d6c4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37" autoAdjust="0"/>
  </p:normalViewPr>
  <p:slideViewPr>
    <p:cSldViewPr snapToGrid="0">
      <p:cViewPr>
        <p:scale>
          <a:sx n="72" d="100"/>
          <a:sy n="72" d="100"/>
        </p:scale>
        <p:origin x="-316" y="2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9B2822-E4A1-4ED9-83F5-2A62DC49A0D3}" type="datetimeFigureOut">
              <a:rPr lang="en-US" smtClean="0"/>
              <a:t>2/28/2020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767B2-74BA-4C26-9F84-423F1C6B03EA}" type="slidenum">
              <a:rPr lang="en-US" smtClean="0"/>
              <a:t>‹#›</a:t>
            </a:fld>
            <a:endParaRPr lang="en-US"/>
          </a:p>
        </p:txBody>
      </p:sp>
    </p:spTree>
    <p:extLst>
      <p:ext uri="{BB962C8B-B14F-4D97-AF65-F5344CB8AC3E}">
        <p14:creationId xmlns:p14="http://schemas.microsoft.com/office/powerpoint/2010/main" val="526547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purpose of clinical nursing is to equip a student with relevant </a:t>
            </a:r>
            <a:r>
              <a:rPr lang="en-US" dirty="0" err="1" smtClean="0"/>
              <a:t>infromation</a:t>
            </a:r>
            <a:r>
              <a:rPr lang="en-US" dirty="0" smtClean="0"/>
              <a:t> about the health of the general public</a:t>
            </a:r>
            <a:r>
              <a:rPr lang="en-US" baseline="0" dirty="0" smtClean="0"/>
              <a:t> and how to handle any medical emergency. The main agenda being strategic planning in the bid to save lives and offer quality health care.</a:t>
            </a:r>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2</a:t>
            </a:fld>
            <a:endParaRPr lang="en-US"/>
          </a:p>
        </p:txBody>
      </p:sp>
    </p:spTree>
    <p:extLst>
      <p:ext uri="{BB962C8B-B14F-4D97-AF65-F5344CB8AC3E}">
        <p14:creationId xmlns:p14="http://schemas.microsoft.com/office/powerpoint/2010/main" val="2256111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Determining the core aspects of public health like community development primary health care  </a:t>
            </a:r>
          </a:p>
          <a:p>
            <a:r>
              <a:rPr lang="en-US" sz="1200" kern="1200" dirty="0" smtClean="0">
                <a:solidFill>
                  <a:schemeClr val="tx1"/>
                </a:solidFill>
                <a:effectLst/>
                <a:latin typeface="+mn-lt"/>
                <a:ea typeface="+mn-ea"/>
                <a:cs typeface="+mn-cs"/>
              </a:rPr>
              <a:t>students should be able to apply evidence-based practices to solve different issues affecting the health of the public</a:t>
            </a:r>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3</a:t>
            </a:fld>
            <a:endParaRPr lang="en-US"/>
          </a:p>
        </p:txBody>
      </p:sp>
    </p:spTree>
    <p:extLst>
      <p:ext uri="{BB962C8B-B14F-4D97-AF65-F5344CB8AC3E}">
        <p14:creationId xmlns:p14="http://schemas.microsoft.com/office/powerpoint/2010/main" val="1521021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chain</a:t>
            </a:r>
            <a:r>
              <a:rPr lang="en-US" baseline="0" dirty="0" smtClean="0"/>
              <a:t> of instructions starts fro the superior to the juniors, the tutor gives directions and the students follow.</a:t>
            </a:r>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4</a:t>
            </a:fld>
            <a:endParaRPr lang="en-US"/>
          </a:p>
        </p:txBody>
      </p:sp>
    </p:spTree>
    <p:extLst>
      <p:ext uri="{BB962C8B-B14F-4D97-AF65-F5344CB8AC3E}">
        <p14:creationId xmlns:p14="http://schemas.microsoft.com/office/powerpoint/2010/main" val="138377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Pre-class assignments to enable familiarize students with topics and terms used within the course. </a:t>
            </a:r>
          </a:p>
          <a:p>
            <a:r>
              <a:rPr lang="en-US" dirty="0" smtClean="0"/>
              <a:t>Lecturing will equip the learner with expounded knowledge and notes of the tutor, it also offers an opportunity for Q&amp;A allowing the better understanding of concepts taught or researched information.</a:t>
            </a:r>
          </a:p>
          <a:p>
            <a:r>
              <a:rPr lang="en-US" dirty="0" smtClean="0"/>
              <a:t>Use of code calling enables the lecturers gage the comprehension of information by the students. The activity raises confidence in some but in others lowers self-esteem affect their performance </a:t>
            </a:r>
          </a:p>
          <a:p>
            <a:r>
              <a:rPr lang="en-US" dirty="0" smtClean="0"/>
              <a:t>Personal reflections allow comprehension of information, henceforth applying it in day to day activities. Tutors encourage students to express their thoughts on current affairs and epidemics and solve the through learnt information.</a:t>
            </a:r>
          </a:p>
          <a:p>
            <a:r>
              <a:rPr lang="en-US" dirty="0" smtClean="0"/>
              <a:t>Peer teaching, group work, reading quizzes, journal clubs among others assist the student account for every strategy he/se resolves to us.</a:t>
            </a:r>
          </a:p>
          <a:p>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5</a:t>
            </a:fld>
            <a:endParaRPr lang="en-US"/>
          </a:p>
        </p:txBody>
      </p:sp>
    </p:spTree>
    <p:extLst>
      <p:ext uri="{BB962C8B-B14F-4D97-AF65-F5344CB8AC3E}">
        <p14:creationId xmlns:p14="http://schemas.microsoft.com/office/powerpoint/2010/main" val="24169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u</a:t>
            </a:r>
            <a:r>
              <a:rPr lang="en-US" dirty="0" smtClean="0"/>
              <a:t>se of assessment tests which include topical multi-choice questions and essays, group and individual projects, written and oral tests at the end of the course.</a:t>
            </a:r>
          </a:p>
          <a:p>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6</a:t>
            </a:fld>
            <a:endParaRPr lang="en-US"/>
          </a:p>
        </p:txBody>
      </p:sp>
    </p:spTree>
    <p:extLst>
      <p:ext uri="{BB962C8B-B14F-4D97-AF65-F5344CB8AC3E}">
        <p14:creationId xmlns:p14="http://schemas.microsoft.com/office/powerpoint/2010/main" val="3754150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rubric helps</a:t>
            </a:r>
            <a:r>
              <a:rPr lang="en-US" baseline="0" dirty="0" smtClean="0"/>
              <a:t> in the grading of student on how well they have understood the concepts taught in class.</a:t>
            </a:r>
            <a:endParaRPr lang="en-US" dirty="0"/>
          </a:p>
        </p:txBody>
      </p:sp>
      <p:sp>
        <p:nvSpPr>
          <p:cNvPr id="4" name="Slide Number Placeholder 3"/>
          <p:cNvSpPr>
            <a:spLocks noGrp="1"/>
          </p:cNvSpPr>
          <p:nvPr>
            <p:ph type="sldNum" sz="quarter" idx="10"/>
          </p:nvPr>
        </p:nvSpPr>
        <p:spPr/>
        <p:txBody>
          <a:bodyPr/>
          <a:lstStyle/>
          <a:p>
            <a:fld id="{FE1767B2-74BA-4C26-9F84-423F1C6B03EA}" type="slidenum">
              <a:rPr lang="en-US" smtClean="0"/>
              <a:t>7</a:t>
            </a:fld>
            <a:endParaRPr lang="en-US"/>
          </a:p>
        </p:txBody>
      </p:sp>
    </p:spTree>
    <p:extLst>
      <p:ext uri="{BB962C8B-B14F-4D97-AF65-F5344CB8AC3E}">
        <p14:creationId xmlns:p14="http://schemas.microsoft.com/office/powerpoint/2010/main" val="930465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60DC20-553F-4506-B6CF-9DCAC5A8EC73}"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60DC20-553F-4506-B6CF-9DCAC5A8EC73}"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60DC20-553F-4506-B6CF-9DCAC5A8EC73}"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60DC20-553F-4506-B6CF-9DCAC5A8EC73}"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60DC20-553F-4506-B6CF-9DCAC5A8EC73}" type="datetimeFigureOut">
              <a:rPr lang="en-US" smtClean="0"/>
              <a:t>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60DC20-553F-4506-B6CF-9DCAC5A8EC73}" type="datetimeFigureOut">
              <a:rPr lang="en-US" smtClean="0"/>
              <a:t>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60DC20-553F-4506-B6CF-9DCAC5A8EC73}" type="datetimeFigureOut">
              <a:rPr lang="en-US" smtClean="0"/>
              <a:t>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60DC20-553F-4506-B6CF-9DCAC5A8EC73}" type="datetimeFigureOut">
              <a:rPr lang="en-US" smtClean="0"/>
              <a:t>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4C0C08-F65D-493B-874F-0C78860E2B36}" type="slidenum">
              <a:rPr lang="en-US" smtClean="0"/>
              <a:t>‹#›</a:t>
            </a:fld>
            <a:endParaRPr lang="en-US"/>
          </a:p>
        </p:txBody>
      </p:sp>
      <p:sp>
        <p:nvSpPr>
          <p:cNvPr id="9" name="Content Placeholder 8"/>
          <p:cNvSpPr>
            <a:spLocks noGrp="1"/>
          </p:cNvSpPr>
          <p:nvPr>
            <p:ph sz="quarter" idx="13"/>
          </p:nvPr>
        </p:nvSpPr>
        <p:spPr>
          <a:xfrm>
            <a:off x="406400" y="381000"/>
            <a:ext cx="103632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360DC20-553F-4506-B6CF-9DCAC5A8EC73}" type="datetimeFigureOut">
              <a:rPr lang="en-US" smtClean="0"/>
              <a:t>2/28/2020</a:t>
            </a:fld>
            <a:endParaRPr lang="en-US"/>
          </a:p>
        </p:txBody>
      </p:sp>
      <p:sp>
        <p:nvSpPr>
          <p:cNvPr id="9" name="Slide Number Placeholder 8"/>
          <p:cNvSpPr>
            <a:spLocks noGrp="1"/>
          </p:cNvSpPr>
          <p:nvPr>
            <p:ph type="sldNum" sz="quarter" idx="11"/>
          </p:nvPr>
        </p:nvSpPr>
        <p:spPr/>
        <p:txBody>
          <a:bodyPr/>
          <a:lstStyle/>
          <a:p>
            <a:fld id="{074C0C08-F65D-493B-874F-0C78860E2B36}"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60DC20-553F-4506-B6CF-9DCAC5A8EC73}"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60DC20-553F-4506-B6CF-9DCAC5A8EC73}" type="datetimeFigureOut">
              <a:rPr lang="en-US" smtClean="0"/>
              <a:t>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C0C08-F65D-493B-874F-0C78860E2B3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74C0C08-F65D-493B-874F-0C78860E2B36}" type="slidenum">
              <a:rPr lang="en-US" smtClean="0"/>
              <a:t>‹#›</a:t>
            </a:fld>
            <a:endParaRPr lang="en-US"/>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D360DC20-553F-4506-B6CF-9DCAC5A8EC73}" type="datetimeFigureOut">
              <a:rPr lang="en-US" smtClean="0"/>
              <a:t>2/28/2020</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5462" y="2404534"/>
            <a:ext cx="9513275" cy="1646302"/>
          </a:xfrm>
        </p:spPr>
        <p:txBody>
          <a:bodyPr/>
          <a:lstStyle/>
          <a:p>
            <a:pPr algn="ctr"/>
            <a:r>
              <a:rPr lang="en-US" dirty="0" smtClean="0"/>
              <a:t>Teaching  </a:t>
            </a:r>
            <a:r>
              <a:rPr lang="en-US" dirty="0" smtClean="0"/>
              <a:t>Plan Presentation  </a:t>
            </a:r>
            <a:endParaRPr lang="en-US" dirty="0"/>
          </a:p>
        </p:txBody>
      </p:sp>
      <p:sp>
        <p:nvSpPr>
          <p:cNvPr id="3" name="Subtitle 2"/>
          <p:cNvSpPr>
            <a:spLocks noGrp="1"/>
          </p:cNvSpPr>
          <p:nvPr>
            <p:ph type="subTitle" idx="1"/>
          </p:nvPr>
        </p:nvSpPr>
        <p:spPr/>
        <p:txBody>
          <a:bodyPr>
            <a:normAutofit/>
          </a:bodyPr>
          <a:lstStyle/>
          <a:p>
            <a:pPr algn="ctr"/>
            <a:r>
              <a:rPr lang="en-US" dirty="0" err="1" smtClean="0"/>
              <a:t>Syuzanna</a:t>
            </a:r>
            <a:r>
              <a:rPr lang="en-US" dirty="0" smtClean="0"/>
              <a:t> </a:t>
            </a:r>
            <a:r>
              <a:rPr lang="en-US" dirty="0" err="1"/>
              <a:t>Orujyan</a:t>
            </a:r>
            <a:endParaRPr lang="en-US" dirty="0"/>
          </a:p>
          <a:p>
            <a:pPr algn="ctr"/>
            <a:r>
              <a:rPr lang="en-US" dirty="0" smtClean="0"/>
              <a:t>West </a:t>
            </a:r>
            <a:r>
              <a:rPr lang="en-US" dirty="0"/>
              <a:t>Coast  University </a:t>
            </a:r>
          </a:p>
          <a:p>
            <a:endParaRPr lang="en-US" dirty="0"/>
          </a:p>
        </p:txBody>
      </p:sp>
    </p:spTree>
    <p:extLst>
      <p:ext uri="{BB962C8B-B14F-4D97-AF65-F5344CB8AC3E}">
        <p14:creationId xmlns:p14="http://schemas.microsoft.com/office/powerpoint/2010/main" val="3244687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II Clinical</a:t>
            </a:r>
            <a:endParaRPr lang="en-US" dirty="0"/>
          </a:p>
        </p:txBody>
      </p:sp>
      <p:sp>
        <p:nvSpPr>
          <p:cNvPr id="3" name="Content Placeholder 2"/>
          <p:cNvSpPr>
            <a:spLocks noGrp="1"/>
          </p:cNvSpPr>
          <p:nvPr>
            <p:ph idx="1"/>
          </p:nvPr>
        </p:nvSpPr>
        <p:spPr/>
        <p:txBody>
          <a:bodyPr/>
          <a:lstStyle/>
          <a:p>
            <a:r>
              <a:rPr lang="en-US" dirty="0" smtClean="0"/>
              <a:t>This course covers nursing practices in the public health sector.</a:t>
            </a:r>
            <a:endParaRPr lang="en-US" dirty="0"/>
          </a:p>
        </p:txBody>
      </p:sp>
      <p:pic>
        <p:nvPicPr>
          <p:cNvPr id="1026" name="Picture 2" descr="C:\JOB\Homework for you\2020\Georgy\Junk\clinical-teaching-methods-used-in-nursing-2-6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525" y="2602523"/>
            <a:ext cx="4688498" cy="356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522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 </a:t>
            </a:r>
            <a:endParaRPr lang="en-US" dirty="0"/>
          </a:p>
        </p:txBody>
      </p:sp>
      <p:sp>
        <p:nvSpPr>
          <p:cNvPr id="3" name="Content Placeholder 2"/>
          <p:cNvSpPr>
            <a:spLocks noGrp="1"/>
          </p:cNvSpPr>
          <p:nvPr>
            <p:ph idx="1"/>
          </p:nvPr>
        </p:nvSpPr>
        <p:spPr/>
        <p:txBody>
          <a:bodyPr/>
          <a:lstStyle/>
          <a:p>
            <a:r>
              <a:rPr lang="en-US" dirty="0" smtClean="0"/>
              <a:t>Assess Preventive </a:t>
            </a:r>
            <a:r>
              <a:rPr lang="en-US" dirty="0"/>
              <a:t>m</a:t>
            </a:r>
            <a:r>
              <a:rPr lang="en-US" dirty="0" smtClean="0"/>
              <a:t>easures that can enable improve public health</a:t>
            </a:r>
          </a:p>
          <a:p>
            <a:r>
              <a:rPr lang="en-US" dirty="0" smtClean="0"/>
              <a:t>Equipping the learner with adequate skills to promote nursing profession</a:t>
            </a:r>
          </a:p>
          <a:p>
            <a:r>
              <a:rPr lang="en-US" dirty="0" smtClean="0"/>
              <a:t>Promotion of equity in public health</a:t>
            </a:r>
          </a:p>
          <a:p>
            <a:r>
              <a:rPr lang="en-US" dirty="0"/>
              <a:t>A</a:t>
            </a:r>
            <a:r>
              <a:rPr lang="en-US" dirty="0" smtClean="0"/>
              <a:t>pply </a:t>
            </a:r>
            <a:r>
              <a:rPr lang="en-US" dirty="0"/>
              <a:t>evidence-based practices to solve different </a:t>
            </a:r>
            <a:r>
              <a:rPr lang="en-US" dirty="0" smtClean="0"/>
              <a:t>issues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3435" y="3940984"/>
            <a:ext cx="2330567" cy="233056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885" y="3940984"/>
            <a:ext cx="2984500" cy="1993900"/>
          </a:xfrm>
          <a:prstGeom prst="rect">
            <a:avLst/>
          </a:prstGeom>
        </p:spPr>
      </p:pic>
    </p:spTree>
    <p:extLst>
      <p:ext uri="{BB962C8B-B14F-4D97-AF65-F5344CB8AC3E}">
        <p14:creationId xmlns:p14="http://schemas.microsoft.com/office/powerpoint/2010/main" val="3642336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Level Of Instruction</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14352" y="1283677"/>
            <a:ext cx="6095640" cy="5433645"/>
          </a:xfrm>
        </p:spPr>
      </p:pic>
    </p:spTree>
    <p:extLst>
      <p:ext uri="{BB962C8B-B14F-4D97-AF65-F5344CB8AC3E}">
        <p14:creationId xmlns:p14="http://schemas.microsoft.com/office/powerpoint/2010/main" val="3132050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Teaching Strategies and Learning Activities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1357" y="2083143"/>
            <a:ext cx="8596668" cy="3880773"/>
          </a:xfrm>
        </p:spPr>
        <p:txBody>
          <a:bodyPr>
            <a:normAutofit/>
          </a:bodyPr>
          <a:lstStyle/>
          <a:p>
            <a:r>
              <a:rPr lang="en-US" dirty="0"/>
              <a:t>Lecturing </a:t>
            </a:r>
            <a:endParaRPr lang="en-US" dirty="0" smtClean="0"/>
          </a:p>
          <a:p>
            <a:r>
              <a:rPr lang="en-US" dirty="0" smtClean="0"/>
              <a:t>Q&amp;A session</a:t>
            </a:r>
          </a:p>
          <a:p>
            <a:r>
              <a:rPr lang="en-US" dirty="0" smtClean="0"/>
              <a:t>Code calling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137" y="2139370"/>
            <a:ext cx="2997200" cy="44958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2335" y="2067980"/>
            <a:ext cx="2997200" cy="3873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870" y="2067980"/>
            <a:ext cx="2755900" cy="2755900"/>
          </a:xfrm>
          <a:prstGeom prst="rect">
            <a:avLst/>
          </a:prstGeom>
        </p:spPr>
      </p:pic>
      <p:sp>
        <p:nvSpPr>
          <p:cNvPr id="7" name="Rectangle 6"/>
          <p:cNvSpPr/>
          <p:nvPr/>
        </p:nvSpPr>
        <p:spPr>
          <a:xfrm>
            <a:off x="5339849" y="1713811"/>
            <a:ext cx="2475742" cy="369332"/>
          </a:xfrm>
          <a:prstGeom prst="rect">
            <a:avLst/>
          </a:prstGeom>
        </p:spPr>
        <p:txBody>
          <a:bodyPr wrap="none">
            <a:spAutoFit/>
          </a:bodyPr>
          <a:lstStyle/>
          <a:p>
            <a:r>
              <a:rPr lang="en-US" dirty="0"/>
              <a:t>Pre-class assignments </a:t>
            </a:r>
          </a:p>
        </p:txBody>
      </p:sp>
    </p:spTree>
    <p:extLst>
      <p:ext uri="{BB962C8B-B14F-4D97-AF65-F5344CB8AC3E}">
        <p14:creationId xmlns:p14="http://schemas.microsoft.com/office/powerpoint/2010/main" val="3495439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Evaluation Process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t>Use of assessment </a:t>
            </a:r>
            <a:r>
              <a:rPr lang="en-US" dirty="0" smtClean="0"/>
              <a:t>tests, written projects and essays as a group and individuals.</a:t>
            </a: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0152" y="3023526"/>
            <a:ext cx="4876800" cy="324802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9543" y="2899878"/>
            <a:ext cx="2438400" cy="162458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543" y="4647538"/>
            <a:ext cx="2505075" cy="1828800"/>
          </a:xfrm>
          <a:prstGeom prst="rect">
            <a:avLst/>
          </a:prstGeom>
        </p:spPr>
      </p:pic>
    </p:spTree>
    <p:extLst>
      <p:ext uri="{BB962C8B-B14F-4D97-AF65-F5344CB8AC3E}">
        <p14:creationId xmlns:p14="http://schemas.microsoft.com/office/powerpoint/2010/main" val="21747754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Rubric</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994614"/>
              </p:ext>
            </p:extLst>
          </p:nvPr>
        </p:nvGraphicFramePr>
        <p:xfrm>
          <a:off x="774579" y="1547447"/>
          <a:ext cx="8596312" cy="4651129"/>
        </p:xfrm>
        <a:graphic>
          <a:graphicData uri="http://schemas.openxmlformats.org/drawingml/2006/table">
            <a:tbl>
              <a:tblPr firstRow="1" bandRow="1">
                <a:tableStyleId>{5C22544A-7EE6-4342-B048-85BDC9FD1C3A}</a:tableStyleId>
              </a:tblPr>
              <a:tblGrid>
                <a:gridCol w="2149078"/>
                <a:gridCol w="2149505"/>
                <a:gridCol w="2148651"/>
                <a:gridCol w="2149078"/>
              </a:tblGrid>
              <a:tr h="424319">
                <a:tc>
                  <a:txBody>
                    <a:bodyPr/>
                    <a:lstStyle/>
                    <a:p>
                      <a:r>
                        <a:rPr lang="en-US" sz="1200" b="1" kern="1200" dirty="0" smtClean="0">
                          <a:solidFill>
                            <a:schemeClr val="lt1"/>
                          </a:solidFill>
                          <a:effectLst/>
                          <a:latin typeface="Times New Roman" panose="02020603050405020304" pitchFamily="18" charset="0"/>
                          <a:ea typeface="+mn-ea"/>
                          <a:cs typeface="Times New Roman" panose="02020603050405020304" pitchFamily="18" charset="0"/>
                        </a:rPr>
                        <a:t>Assignment requirements</a:t>
                      </a:r>
                      <a:endParaRPr lang="en-US" sz="1200" dirty="0">
                        <a:latin typeface="Times New Roman" panose="02020603050405020304" pitchFamily="18" charset="0"/>
                        <a:cs typeface="Times New Roman" panose="02020603050405020304" pitchFamily="18" charset="0"/>
                      </a:endParaRPr>
                    </a:p>
                  </a:txBody>
                  <a:tcPr marL="74751" marR="74751"/>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Excellent (80-100)</a:t>
                      </a: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Satisfactory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60-79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Poor (40-59)</a:t>
                      </a:r>
                    </a:p>
                  </a:txBody>
                  <a:tcPr marL="56063" marR="56063" marT="0" marB="0"/>
                </a:tc>
              </a:tr>
              <a:tr h="1078909">
                <a:tc>
                  <a:txBody>
                    <a:bodyPr/>
                    <a:lstStyle/>
                    <a:p>
                      <a:r>
                        <a:rPr lang="en-US" sz="1200" dirty="0" smtClean="0">
                          <a:latin typeface="Times New Roman" panose="02020603050405020304" pitchFamily="18" charset="0"/>
                          <a:cs typeface="Times New Roman" panose="02020603050405020304" pitchFamily="18" charset="0"/>
                        </a:rPr>
                        <a:t>Thesis and</a:t>
                      </a:r>
                      <a:r>
                        <a:rPr lang="en-US" sz="1200" baseline="0" dirty="0" smtClean="0">
                          <a:latin typeface="Times New Roman" panose="02020603050405020304" pitchFamily="18" charset="0"/>
                          <a:cs typeface="Times New Roman" panose="02020603050405020304" pitchFamily="18" charset="0"/>
                        </a:rPr>
                        <a:t> topic sentences </a:t>
                      </a:r>
                      <a:endParaRPr lang="en-US" sz="1200" dirty="0">
                        <a:latin typeface="Times New Roman" panose="02020603050405020304" pitchFamily="18" charset="0"/>
                        <a:cs typeface="Times New Roman" panose="02020603050405020304" pitchFamily="18" charset="0"/>
                      </a:endParaRPr>
                    </a:p>
                  </a:txBody>
                  <a:tcPr marL="74751" marR="74751"/>
                </a:tc>
                <a:tc>
                  <a:txBody>
                    <a:bodyPr/>
                    <a:lstStyle/>
                    <a:p>
                      <a:r>
                        <a:rPr lang="en-US" sz="1200" dirty="0" smtClean="0">
                          <a:latin typeface="Times New Roman" panose="02020603050405020304" pitchFamily="18" charset="0"/>
                          <a:cs typeface="Times New Roman" panose="02020603050405020304" pitchFamily="18" charset="0"/>
                        </a:rPr>
                        <a:t>Well presented</a:t>
                      </a:r>
                      <a:r>
                        <a:rPr lang="en-US" sz="1200" baseline="0" dirty="0" smtClean="0">
                          <a:latin typeface="Times New Roman" panose="02020603050405020304" pitchFamily="18" charset="0"/>
                          <a:cs typeface="Times New Roman" panose="02020603050405020304" pitchFamily="18" charset="0"/>
                        </a:rPr>
                        <a:t> thesis and topic sentences</a:t>
                      </a:r>
                      <a:endParaRPr lang="en-US" sz="1200" dirty="0">
                        <a:latin typeface="Times New Roman" panose="02020603050405020304" pitchFamily="18" charset="0"/>
                        <a:cs typeface="Times New Roman" panose="02020603050405020304" pitchFamily="18" charset="0"/>
                      </a:endParaRPr>
                    </a:p>
                  </a:txBody>
                  <a:tcPr marL="74751" marR="74751"/>
                </a:tc>
                <a:tc>
                  <a:txBody>
                    <a:bodyPr/>
                    <a:lstStyle/>
                    <a:p>
                      <a:r>
                        <a:rPr lang="en-US" sz="1200" dirty="0" smtClean="0">
                          <a:latin typeface="Times New Roman" panose="02020603050405020304" pitchFamily="18" charset="0"/>
                          <a:cs typeface="Times New Roman" panose="02020603050405020304" pitchFamily="18" charset="0"/>
                        </a:rPr>
                        <a:t>Average presentation of thesis and topic sentence</a:t>
                      </a:r>
                      <a:endParaRPr lang="en-US" sz="1200" dirty="0">
                        <a:latin typeface="Times New Roman" panose="02020603050405020304" pitchFamily="18" charset="0"/>
                        <a:cs typeface="Times New Roman" panose="02020603050405020304" pitchFamily="18" charset="0"/>
                      </a:endParaRPr>
                    </a:p>
                  </a:txBody>
                  <a:tcPr marL="74751" marR="74751"/>
                </a:tc>
                <a:tc>
                  <a:txBody>
                    <a:bodyPr/>
                    <a:lstStyle/>
                    <a:p>
                      <a:r>
                        <a:rPr lang="en-US" sz="1200" dirty="0" smtClean="0">
                          <a:latin typeface="Times New Roman" panose="02020603050405020304" pitchFamily="18" charset="0"/>
                          <a:cs typeface="Times New Roman" panose="02020603050405020304" pitchFamily="18" charset="0"/>
                        </a:rPr>
                        <a:t>No</a:t>
                      </a:r>
                      <a:r>
                        <a:rPr lang="en-US" sz="1200" baseline="0" dirty="0" smtClean="0">
                          <a:latin typeface="Times New Roman" panose="02020603050405020304" pitchFamily="18" charset="0"/>
                          <a:cs typeface="Times New Roman" panose="02020603050405020304" pitchFamily="18" charset="0"/>
                        </a:rPr>
                        <a:t> thesis and poorly presented topic sentence or none</a:t>
                      </a:r>
                      <a:endParaRPr lang="en-US" sz="1200" dirty="0">
                        <a:latin typeface="Times New Roman" panose="02020603050405020304" pitchFamily="18" charset="0"/>
                        <a:cs typeface="Times New Roman" panose="02020603050405020304" pitchFamily="18" charset="0"/>
                      </a:endParaRPr>
                    </a:p>
                  </a:txBody>
                  <a:tcPr marL="74751" marR="74751"/>
                </a:tc>
              </a:tr>
              <a:tr h="1401591">
                <a:tc>
                  <a:txBody>
                    <a:bodyPr/>
                    <a:lstStyle/>
                    <a:p>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Grammar, formatting, and structuring</a:t>
                      </a:r>
                      <a:endParaRPr lang="en-US" sz="1200" dirty="0">
                        <a:latin typeface="Times New Roman" panose="02020603050405020304" pitchFamily="18" charset="0"/>
                        <a:cs typeface="Times New Roman" panose="02020603050405020304" pitchFamily="18" charset="0"/>
                      </a:endParaRPr>
                    </a:p>
                  </a:txBody>
                  <a:tcPr marL="74751" marR="74751"/>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Excellent grammar, structure and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format</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writing.</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Good grammar, structure, and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format writing.</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Poor grammar, structure, and format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writing.</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063" marR="56063" marT="0" marB="0"/>
                </a:tc>
              </a:tr>
              <a:tr h="1746310">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Application of evidence-based practice</a:t>
                      </a: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student has applied EBP principles excellently.</a:t>
                      </a:r>
                    </a:p>
                  </a:txBody>
                  <a:tcPr marL="56063" marR="56063" marT="0" marB="0"/>
                </a:tc>
                <a:tc>
                  <a:txBody>
                    <a:bodyPr/>
                    <a:lstStyle/>
                    <a:p>
                      <a:pPr marL="0" marR="0">
                        <a:lnSpc>
                          <a:spcPct val="20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The student has applied EPB principles satisfactorily.</a:t>
                      </a:r>
                    </a:p>
                  </a:txBody>
                  <a:tcPr marL="56063" marR="56063" marT="0" marB="0"/>
                </a:tc>
                <a:tc>
                  <a:txBody>
                    <a:bodyPr/>
                    <a:lstStyle/>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student has not applied EBP principles.</a:t>
                      </a:r>
                    </a:p>
                  </a:txBody>
                  <a:tcPr marL="56063" marR="56063" marT="0" marB="0"/>
                </a:tc>
              </a:tr>
            </a:tbl>
          </a:graphicData>
        </a:graphic>
      </p:graphicFrame>
    </p:spTree>
    <p:extLst>
      <p:ext uri="{BB962C8B-B14F-4D97-AF65-F5344CB8AC3E}">
        <p14:creationId xmlns:p14="http://schemas.microsoft.com/office/powerpoint/2010/main" val="99624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126" y="794238"/>
            <a:ext cx="8596668" cy="1320800"/>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615788" y="1914405"/>
            <a:ext cx="8596668" cy="3880773"/>
          </a:xfrm>
        </p:spPr>
        <p:txBody>
          <a:bodyPr>
            <a:normAutofit fontScale="92500"/>
          </a:bodyPr>
          <a:lstStyle/>
          <a:p>
            <a:pPr marL="0" indent="-457200">
              <a:lnSpc>
                <a:spcPct val="200000"/>
              </a:lnSpc>
              <a:spcBef>
                <a:spcPts val="0"/>
              </a:spcBef>
              <a:buNone/>
            </a:pPr>
            <a:r>
              <a:rPr lang="en-US" dirty="0" err="1" smtClean="0"/>
              <a:t>Fertszt</a:t>
            </a:r>
            <a:r>
              <a:rPr lang="en-US" dirty="0"/>
              <a:t>, G. Joan, D., Christine, M., &amp; </a:t>
            </a:r>
            <a:r>
              <a:rPr lang="en-US" dirty="0" err="1"/>
              <a:t>Kattherine</a:t>
            </a:r>
            <a:r>
              <a:rPr lang="en-US" dirty="0"/>
              <a:t>, C. (2017). Creative strategies </a:t>
            </a:r>
            <a:r>
              <a:rPr lang="en-US" dirty="0" smtClean="0"/>
              <a:t>	for teaching </a:t>
            </a:r>
            <a:r>
              <a:rPr lang="en-US" dirty="0" err="1" smtClean="0"/>
              <a:t>millenial</a:t>
            </a:r>
            <a:r>
              <a:rPr lang="en-US" dirty="0" smtClean="0"/>
              <a:t> </a:t>
            </a:r>
            <a:r>
              <a:rPr lang="en-US" dirty="0"/>
              <a:t>nursing students. </a:t>
            </a:r>
            <a:r>
              <a:rPr lang="en-US" i="1" dirty="0"/>
              <a:t>Nurse Educator,</a:t>
            </a:r>
            <a:r>
              <a:rPr lang="en-US" dirty="0"/>
              <a:t> 46(6), 275-276.</a:t>
            </a:r>
          </a:p>
          <a:p>
            <a:pPr marL="0" indent="-457200">
              <a:lnSpc>
                <a:spcPct val="200000"/>
              </a:lnSpc>
              <a:spcBef>
                <a:spcPts val="0"/>
              </a:spcBef>
              <a:buNone/>
            </a:pPr>
            <a:r>
              <a:rPr lang="en-US" dirty="0" smtClean="0"/>
              <a:t>	</a:t>
            </a:r>
            <a:r>
              <a:rPr lang="en-US" dirty="0" err="1" smtClean="0"/>
              <a:t>Horntvedt</a:t>
            </a:r>
            <a:r>
              <a:rPr lang="en-US" dirty="0"/>
              <a:t>, M. T., </a:t>
            </a:r>
            <a:r>
              <a:rPr lang="en-US" dirty="0" err="1"/>
              <a:t>Nordsteien</a:t>
            </a:r>
            <a:r>
              <a:rPr lang="en-US" dirty="0"/>
              <a:t>, A., </a:t>
            </a:r>
            <a:r>
              <a:rPr lang="en-US" dirty="0" err="1"/>
              <a:t>Fermann</a:t>
            </a:r>
            <a:r>
              <a:rPr lang="en-US" dirty="0"/>
              <a:t>, T., &amp; </a:t>
            </a:r>
            <a:r>
              <a:rPr lang="en-US" dirty="0" err="1"/>
              <a:t>Severinsson</a:t>
            </a:r>
            <a:r>
              <a:rPr lang="en-US" dirty="0"/>
              <a:t>, E. (2018). Strategies for </a:t>
            </a:r>
            <a:r>
              <a:rPr lang="en-US" dirty="0" smtClean="0"/>
              <a:t>teaching</a:t>
            </a:r>
            <a:r>
              <a:rPr lang="en-US" dirty="0"/>
              <a:t>	Evidence-based practice in nursing education: A </a:t>
            </a:r>
            <a:r>
              <a:rPr lang="en-US" dirty="0" smtClean="0"/>
              <a:t>	thematic </a:t>
            </a:r>
            <a:r>
              <a:rPr lang="en-US" dirty="0"/>
              <a:t>literature review. </a:t>
            </a:r>
            <a:r>
              <a:rPr lang="en-US" i="1" dirty="0"/>
              <a:t>BMC </a:t>
            </a:r>
            <a:r>
              <a:rPr lang="en-US" i="1" dirty="0" smtClean="0"/>
              <a:t>Medical </a:t>
            </a:r>
            <a:r>
              <a:rPr lang="en-US" i="1" dirty="0"/>
              <a:t>Education, </a:t>
            </a:r>
            <a:r>
              <a:rPr lang="en-US" dirty="0"/>
              <a:t>18(172), 1-11.</a:t>
            </a:r>
          </a:p>
        </p:txBody>
      </p:sp>
    </p:spTree>
    <p:extLst>
      <p:ext uri="{BB962C8B-B14F-4D97-AF65-F5344CB8AC3E}">
        <p14:creationId xmlns:p14="http://schemas.microsoft.com/office/powerpoint/2010/main" val="40801004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179</TotalTime>
  <Words>504</Words>
  <Application>Microsoft Office PowerPoint</Application>
  <PresentationFormat>Custom</PresentationFormat>
  <Paragraphs>55</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Adjacency</vt:lpstr>
      <vt:lpstr>Teaching  Plan Presentation  </vt:lpstr>
      <vt:lpstr>Nursing II Clinical</vt:lpstr>
      <vt:lpstr>Learning Objectives </vt:lpstr>
      <vt:lpstr>The Level Of Instruction</vt:lpstr>
      <vt:lpstr>Teaching Strategies and Learning Activities </vt:lpstr>
      <vt:lpstr>Evaluation Process</vt:lpstr>
      <vt:lpstr>The Rubric</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Plan</dc:title>
  <dc:creator>george muhia</dc:creator>
  <cp:lastModifiedBy>Kamande</cp:lastModifiedBy>
  <cp:revision>19</cp:revision>
  <dcterms:created xsi:type="dcterms:W3CDTF">2020-02-28T06:54:50Z</dcterms:created>
  <dcterms:modified xsi:type="dcterms:W3CDTF">2020-02-28T10:52:50Z</dcterms:modified>
</cp:coreProperties>
</file>